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78" r:id="rId2"/>
    <p:sldId id="279" r:id="rId3"/>
    <p:sldId id="280" r:id="rId4"/>
    <p:sldId id="286" r:id="rId5"/>
    <p:sldId id="287" r:id="rId6"/>
    <p:sldId id="288" r:id="rId7"/>
    <p:sldId id="289" r:id="rId8"/>
    <p:sldId id="290" r:id="rId9"/>
    <p:sldId id="291" r:id="rId10"/>
    <p:sldId id="292" r:id="rId11"/>
    <p:sldId id="293" r:id="rId12"/>
    <p:sldId id="294" r:id="rId13"/>
    <p:sldId id="295" r:id="rId14"/>
    <p:sldId id="256" r:id="rId15"/>
    <p:sldId id="257" r:id="rId16"/>
    <p:sldId id="258" r:id="rId17"/>
    <p:sldId id="259" r:id="rId18"/>
    <p:sldId id="260" r:id="rId19"/>
    <p:sldId id="261" r:id="rId20"/>
    <p:sldId id="262" r:id="rId21"/>
    <p:sldId id="275" r:id="rId22"/>
    <p:sldId id="263" r:id="rId23"/>
    <p:sldId id="274" r:id="rId24"/>
    <p:sldId id="276" r:id="rId25"/>
    <p:sldId id="264" r:id="rId26"/>
    <p:sldId id="269" r:id="rId27"/>
    <p:sldId id="265" r:id="rId28"/>
    <p:sldId id="266" r:id="rId29"/>
    <p:sldId id="267" r:id="rId30"/>
    <p:sldId id="268" r:id="rId31"/>
    <p:sldId id="277" r:id="rId32"/>
    <p:sldId id="270" r:id="rId33"/>
    <p:sldId id="271"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0969" autoAdjust="0"/>
  </p:normalViewPr>
  <p:slideViewPr>
    <p:cSldViewPr snapToGrid="0">
      <p:cViewPr>
        <p:scale>
          <a:sx n="100" d="100"/>
          <a:sy n="100" d="100"/>
        </p:scale>
        <p:origin x="-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E4512CCB-6277-49E6-AEF6-ED2805155C2C}" type="presOf" srcId="{0AC99B93-0E69-4D76-864F-F44DB379BE23}" destId="{BE5085B8-B214-405B-B37B-F4FE979B472E}" srcOrd="0" destOrd="0" presId="urn:microsoft.com/office/officeart/2009/3/layout/PlusandMinus"/>
    <dgm:cxn modelId="{7C068AE7-FEDC-43FA-BF1D-453DBD5D0F5E}" type="presOf" srcId="{42DE7A79-7CE1-4102-B0E9-0211BD951C8F}" destId="{17C72C99-5C0F-48B8-84FB-2667A4A9A919}" srcOrd="0" destOrd="0" presId="urn:microsoft.com/office/officeart/2009/3/layout/PlusandMinus"/>
    <dgm:cxn modelId="{52DFA9EE-8F1D-4EB0-81BF-270AA0F0754B}" srcId="{42DE7A79-7CE1-4102-B0E9-0211BD951C8F}" destId="{F4C892E9-DE13-4E1C-9946-808C92EBF880}" srcOrd="2" destOrd="0" parTransId="{81176F69-DDF8-4337-966C-41C7568EDD68}" sibTransId="{D979291D-A46F-4DBE-8D89-42491A0E3285}"/>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0" lvl="0" indent="0" algn="l" defTabSz="2889250">
            <a:lnSpc>
              <a:spcPct val="90000"/>
            </a:lnSpc>
            <a:spcBef>
              <a:spcPct val="0"/>
            </a:spcBef>
            <a:spcAft>
              <a:spcPct val="35000"/>
            </a:spcAft>
            <a:buNone/>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14</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24</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28</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35</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15</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16</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17</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18</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19</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2017/10/28</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a16="http://schemas.microsoft.com/office/drawing/2014/main" id="{54B8B115-314E-4F01-A173-AB05B1949896}"/>
              </a:ext>
            </a:extLst>
          </p:cNvPr>
          <p:cNvSpPr>
            <a:spLocks noGrp="1" noChangeArrowheads="1"/>
          </p:cNvSpPr>
          <p:nvPr>
            <p:ph type="subTitle" idx="1"/>
          </p:nvPr>
        </p:nvSpPr>
        <p:spPr>
          <a:xfrm>
            <a:off x="8701474" y="2406770"/>
            <a:ext cx="2962577" cy="3004264"/>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a16="http://schemas.microsoft.com/office/drawing/2014/main"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a16="http://schemas.microsoft.com/office/drawing/2014/main"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a16="http://schemas.microsoft.com/office/drawing/2014/main"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a16="http://schemas.microsoft.com/office/drawing/2014/main"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a16="http://schemas.microsoft.com/office/drawing/2014/main"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a16="http://schemas.microsoft.com/office/drawing/2014/main"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a16="http://schemas.microsoft.com/office/drawing/2014/main" id="{AA5DFBAA-0796-4062-BB94-B6F1BB50D780}"/>
              </a:ext>
            </a:extLst>
          </p:cNvPr>
          <p:cNvSpPr>
            <a:spLocks noGrp="1" noChangeArrowheads="1"/>
          </p:cNvSpPr>
          <p:nvPr>
            <p:ph type="subTitle" idx="1"/>
          </p:nvPr>
        </p:nvSpPr>
        <p:spPr>
          <a:xfrm>
            <a:off x="3380756" y="2916916"/>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a16="http://schemas.microsoft.com/office/drawing/2014/main"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 name="矩形 1">
            <a:extLst>
              <a:ext uri="{FF2B5EF4-FFF2-40B4-BE49-F238E27FC236}">
                <a16:creationId xmlns:a16="http://schemas.microsoft.com/office/drawing/2014/main" id="{31919219-9164-4C21-8D9C-9F13B475F5D5}"/>
              </a:ext>
            </a:extLst>
          </p:cNvPr>
          <p:cNvSpPr/>
          <p:nvPr/>
        </p:nvSpPr>
        <p:spPr>
          <a:xfrm>
            <a:off x="9758761" y="0"/>
            <a:ext cx="132618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id="{4FD03410-5459-48AC-B974-7A4C17D56BED}"/>
              </a:ext>
            </a:extLst>
          </p:cNvPr>
          <p:cNvSpPr txBox="1">
            <a:spLocks noChangeArrowheads="1"/>
          </p:cNvSpPr>
          <p:nvPr/>
        </p:nvSpPr>
        <p:spPr>
          <a:xfrm>
            <a:off x="7701361" y="2916916"/>
            <a:ext cx="4114800"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altLang="zh-TW" sz="2743" dirty="0">
                <a:ea typeface="標楷體" panose="03000509000000000000" pitchFamily="65" charset="-120"/>
              </a:rPr>
              <a:t>◆</a:t>
            </a:r>
            <a:r>
              <a:rPr lang="zh-TW" altLang="en-US" sz="2743" dirty="0">
                <a:ea typeface="標楷體" panose="03000509000000000000" pitchFamily="65" charset="-120"/>
              </a:rPr>
              <a:t>產能增加必須大量</a:t>
            </a:r>
          </a:p>
          <a:p>
            <a:pPr algn="l">
              <a:lnSpc>
                <a:spcPct val="110000"/>
              </a:lnSpc>
              <a:spcBef>
                <a:spcPct val="0"/>
              </a:spcBef>
            </a:pPr>
            <a:r>
              <a:rPr lang="zh-TW" altLang="en-US" sz="2743" dirty="0">
                <a:ea typeface="標楷體" panose="03000509000000000000" pitchFamily="65" charset="-120"/>
              </a:rPr>
              <a:t>◆競爭者多元化</a:t>
            </a:r>
          </a:p>
          <a:p>
            <a:pPr algn="l">
              <a:lnSpc>
                <a:spcPct val="110000"/>
              </a:lnSpc>
              <a:spcBef>
                <a:spcPct val="0"/>
              </a:spcBef>
            </a:pPr>
            <a:r>
              <a:rPr lang="zh-TW" altLang="en-US" sz="2743" dirty="0">
                <a:ea typeface="標楷體" panose="03000509000000000000" pitchFamily="65" charset="-120"/>
              </a:rPr>
              <a:t>◆重大戰略價值</a:t>
            </a:r>
            <a:endParaRPr lang="en-US" altLang="zh-TW" sz="2743" dirty="0">
              <a:ea typeface="標楷體" panose="03000509000000000000" pitchFamily="65" charset="-120"/>
            </a:endParaRPr>
          </a:p>
          <a:p>
            <a:pPr algn="l">
              <a:lnSpc>
                <a:spcPct val="110000"/>
              </a:lnSpc>
              <a:spcBef>
                <a:spcPct val="0"/>
              </a:spcBef>
            </a:pPr>
            <a:r>
              <a:rPr lang="zh-TW" altLang="en-US" sz="2743" dirty="0">
                <a:ea typeface="標楷體" panose="03000509000000000000" pitchFamily="65" charset="-120"/>
              </a:rPr>
              <a:t>◆高退出障礙</a:t>
            </a:r>
          </a:p>
        </p:txBody>
      </p:sp>
    </p:spTree>
    <p:extLst>
      <p:ext uri="{BB962C8B-B14F-4D97-AF65-F5344CB8AC3E}">
        <p14:creationId xmlns:p14="http://schemas.microsoft.com/office/powerpoint/2010/main" val="306344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a16="http://schemas.microsoft.com/office/drawing/2014/main" id="{D1EE7711-BAF0-40C7-96B6-71ECC0EB2996}"/>
              </a:ext>
            </a:extLst>
          </p:cNvPr>
          <p:cNvSpPr>
            <a:spLocks noGrp="1" noChangeArrowheads="1"/>
          </p:cNvSpPr>
          <p:nvPr>
            <p:ph type="subTitle" idx="1"/>
          </p:nvPr>
        </p:nvSpPr>
        <p:spPr>
          <a:xfrm>
            <a:off x="3561319"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a16="http://schemas.microsoft.com/office/drawing/2014/main"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 name="矩形 1">
            <a:extLst>
              <a:ext uri="{FF2B5EF4-FFF2-40B4-BE49-F238E27FC236}">
                <a16:creationId xmlns:a16="http://schemas.microsoft.com/office/drawing/2014/main"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7" name="Rectangle 3">
            <a:extLst>
              <a:ext uri="{FF2B5EF4-FFF2-40B4-BE49-F238E27FC236}">
                <a16:creationId xmlns:a16="http://schemas.microsoft.com/office/drawing/2014/main" id="{756A8BE1-E2C3-4009-8A24-FF9540578958}"/>
              </a:ext>
            </a:extLst>
          </p:cNvPr>
          <p:cNvSpPr txBox="1">
            <a:spLocks noChangeArrowheads="1"/>
          </p:cNvSpPr>
          <p:nvPr/>
        </p:nvSpPr>
        <p:spPr>
          <a:xfrm>
            <a:off x="7912705" y="2403051"/>
            <a:ext cx="4279295" cy="2865362"/>
          </a:xfrm>
          <a:prstGeom prst="rect">
            <a:avLst/>
          </a:prstGeom>
        </p:spPr>
        <p:txBody>
          <a:bodyPr vert="horz" lIns="91440" tIns="45720" rIns="91440" bIns="45720" rtlCol="0" anchor="t">
            <a:norm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買方獲利不高</a:t>
            </a:r>
          </a:p>
          <a:p>
            <a:pPr algn="l">
              <a:lnSpc>
                <a:spcPct val="110000"/>
              </a:lnSpc>
              <a:spcBef>
                <a:spcPct val="0"/>
              </a:spcBef>
            </a:pPr>
            <a:r>
              <a:rPr lang="zh-TW" altLang="en-US" sz="2590" dirty="0">
                <a:ea typeface="標楷體" panose="03000509000000000000" pitchFamily="65" charset="-120"/>
              </a:rPr>
              <a:t>◆買方擁有向後整合的威脅    ◆買方產品品質受賣方產品影響不大</a:t>
            </a:r>
            <a:endParaRPr lang="en-US" altLang="zh-TW" sz="2590" dirty="0">
              <a:ea typeface="標楷體" panose="03000509000000000000" pitchFamily="65" charset="-120"/>
            </a:endParaRPr>
          </a:p>
          <a:p>
            <a:pPr algn="l">
              <a:lnSpc>
                <a:spcPct val="110000"/>
              </a:lnSpc>
              <a:spcBef>
                <a:spcPct val="0"/>
              </a:spcBef>
            </a:pPr>
            <a:r>
              <a:rPr lang="zh-TW" altLang="en-US" sz="2590" dirty="0">
                <a:ea typeface="標楷體" panose="03000509000000000000" pitchFamily="65" charset="-120"/>
              </a:rPr>
              <a:t>◆買方擁有全部情報</a:t>
            </a:r>
          </a:p>
        </p:txBody>
      </p:sp>
    </p:spTree>
    <p:extLst>
      <p:ext uri="{BB962C8B-B14F-4D97-AF65-F5344CB8AC3E}">
        <p14:creationId xmlns:p14="http://schemas.microsoft.com/office/powerpoint/2010/main" val="150830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a16="http://schemas.microsoft.com/office/drawing/2014/main"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a16="http://schemas.microsoft.com/office/drawing/2014/main"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a16="http://schemas.microsoft.com/office/drawing/2014/main" id="{15B9108E-FC8C-4483-810F-1AAD366361D3}"/>
              </a:ext>
            </a:extLst>
          </p:cNvPr>
          <p:cNvSpPr/>
          <p:nvPr/>
        </p:nvSpPr>
        <p:spPr>
          <a:xfrm>
            <a:off x="9758760" y="0"/>
            <a:ext cx="1498711"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
        <p:nvSpPr>
          <p:cNvPr id="4" name="矩形 3">
            <a:extLst>
              <a:ext uri="{FF2B5EF4-FFF2-40B4-BE49-F238E27FC236}">
                <a16:creationId xmlns:a16="http://schemas.microsoft.com/office/drawing/2014/main" id="{CDB7971A-7415-4C0A-BE58-B8717896CAAE}"/>
              </a:ext>
            </a:extLst>
          </p:cNvPr>
          <p:cNvSpPr/>
          <p:nvPr/>
        </p:nvSpPr>
        <p:spPr>
          <a:xfrm>
            <a:off x="10366782" y="0"/>
            <a:ext cx="2089762" cy="369332"/>
          </a:xfrm>
          <a:prstGeom prst="rect">
            <a:avLst/>
          </a:prstGeom>
        </p:spPr>
        <p:txBody>
          <a:bodyPr wrap="square">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謝嘉瑋</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a16="http://schemas.microsoft.com/office/drawing/2014/main"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a16="http://schemas.microsoft.com/office/drawing/2014/main" val="20000"/>
                    </a:ext>
                  </a:extLst>
                </a:gridCol>
                <a:gridCol w="5869609">
                  <a:extLst>
                    <a:ext uri="{9D8B030D-6E8A-4147-A177-3AD203B41FA5}">
                      <a16:colId xmlns:a16="http://schemas.microsoft.com/office/drawing/2014/main"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a16="http://schemas.microsoft.com/office/drawing/2014/main"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a16="http://schemas.microsoft.com/office/drawing/2014/main"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a16="http://schemas.microsoft.com/office/drawing/2014/main"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a16="http://schemas.microsoft.com/office/drawing/2014/main"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a16="http://schemas.microsoft.com/office/drawing/2014/main"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a16="http://schemas.microsoft.com/office/drawing/2014/main"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a16="http://schemas.microsoft.com/office/drawing/2014/main"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a16="http://schemas.microsoft.com/office/drawing/2014/main"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a16="http://schemas.microsoft.com/office/drawing/2014/main"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a16="http://schemas.microsoft.com/office/drawing/2014/main"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a16="http://schemas.microsoft.com/office/drawing/2014/main"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a16="http://schemas.microsoft.com/office/drawing/2014/main"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a16="http://schemas.microsoft.com/office/drawing/2014/main"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a16="http://schemas.microsoft.com/office/drawing/2014/main" id="{9075CBDC-E0F3-424A-9BB4-CEB68FD26B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a16="http://schemas.microsoft.com/office/drawing/2014/main" id="{14761A03-81CD-4857-95A6-DED4CBFB4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a16="http://schemas.microsoft.com/office/drawing/2014/main" id="{969FCF7B-0013-48E6-B636-4B77BBB36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a16="http://schemas.microsoft.com/office/drawing/2014/main" id="{0AD66056-689E-4995-A853-E5A6C40AE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a16="http://schemas.microsoft.com/office/drawing/2014/main" id="{4485B456-D440-4C51-9DBA-5692B177D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a16="http://schemas.microsoft.com/office/drawing/2014/main"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a16="http://schemas.microsoft.com/office/drawing/2014/main"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a16="http://schemas.microsoft.com/office/drawing/2014/main"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a16="http://schemas.microsoft.com/office/drawing/2014/main"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a16="http://schemas.microsoft.com/office/drawing/2014/main"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a16="http://schemas.microsoft.com/office/drawing/2014/main"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a16="http://schemas.microsoft.com/office/drawing/2014/main"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a16="http://schemas.microsoft.com/office/drawing/2014/main"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a16="http://schemas.microsoft.com/office/drawing/2014/main"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
        <p:nvSpPr>
          <p:cNvPr id="4" name="矩形 3">
            <a:extLst>
              <a:ext uri="{FF2B5EF4-FFF2-40B4-BE49-F238E27FC236}">
                <a16:creationId xmlns:a16="http://schemas.microsoft.com/office/drawing/2014/main" id="{17E17C43-201C-47AD-B679-3A71EFD7B769}"/>
              </a:ext>
            </a:extLst>
          </p:cNvPr>
          <p:cNvSpPr/>
          <p:nvPr/>
        </p:nvSpPr>
        <p:spPr>
          <a:xfrm>
            <a:off x="10407327" y="44625"/>
            <a:ext cx="6096000" cy="369332"/>
          </a:xfrm>
          <a:prstGeom prst="rect">
            <a:avLst/>
          </a:prstGeom>
        </p:spPr>
        <p:txBody>
          <a:bodyPr>
            <a:spAutoFit/>
          </a:bodyPr>
          <a:lstStyle/>
          <a:p>
            <a:r>
              <a:rPr lang="zh-TW" altLang="en-US" b="1" dirty="0">
                <a:latin typeface="標楷體" panose="03000509000000000000" pitchFamily="65" charset="-120"/>
                <a:ea typeface="標楷體" panose="03000509000000000000" pitchFamily="65" charset="-120"/>
              </a:rPr>
              <a:t>會資三</a:t>
            </a:r>
            <a:r>
              <a:rPr lang="en-US" altLang="zh-TW" b="1" dirty="0">
                <a:latin typeface="標楷體" panose="03000509000000000000" pitchFamily="65" charset="-120"/>
                <a:ea typeface="標楷體" panose="03000509000000000000" pitchFamily="65" charset="-120"/>
              </a:rPr>
              <a:t>A</a:t>
            </a:r>
            <a:r>
              <a:rPr lang="zh-TW" altLang="en-US" b="1" dirty="0">
                <a:latin typeface="標楷體" panose="03000509000000000000" pitchFamily="65" charset="-120"/>
                <a:ea typeface="標楷體" panose="03000509000000000000" pitchFamily="65" charset="-120"/>
              </a:rPr>
              <a:t> 林庭鈺</a:t>
            </a:r>
            <a:endParaRPr lang="en-US" altLang="zh-TW"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2433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2222740" y="1626532"/>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CA2E119-765D-4F36-A57C-327F338AD04C}"/>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a16="http://schemas.microsoft.com/office/drawing/2014/main"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a16="http://schemas.microsoft.com/office/drawing/2014/main" id="{CE948E47-E654-4E6B-8710-14DFE6E99E00}"/>
              </a:ext>
            </a:extLst>
          </p:cNvPr>
          <p:cNvSpPr>
            <a:spLocks noChangeArrowheads="1"/>
          </p:cNvSpPr>
          <p:nvPr/>
        </p:nvSpPr>
        <p:spPr bwMode="auto">
          <a:xfrm>
            <a:off x="2604082" y="792239"/>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a16="http://schemas.microsoft.com/office/drawing/2014/main"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815" y="295317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F152126-7C1E-4268-AB06-EDD47C4DD770}"/>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4099" name="Rectangle 3">
            <a:extLst>
              <a:ext uri="{FF2B5EF4-FFF2-40B4-BE49-F238E27FC236}">
                <a16:creationId xmlns:a16="http://schemas.microsoft.com/office/drawing/2014/main"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a16="http://schemas.microsoft.com/office/drawing/2014/main" id="{8A3DEAB0-092C-4145-92D9-DEE82606AE99}"/>
              </a:ext>
            </a:extLst>
          </p:cNvPr>
          <p:cNvSpPr>
            <a:spLocks noChangeArrowheads="1"/>
          </p:cNvSpPr>
          <p:nvPr/>
        </p:nvSpPr>
        <p:spPr bwMode="auto">
          <a:xfrm>
            <a:off x="2411037" y="792239"/>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a16="http://schemas.microsoft.com/office/drawing/2014/main" id="{36C78744-B5A3-4531-95DD-6A027161901D}"/>
              </a:ext>
            </a:extLst>
          </p:cNvPr>
          <p:cNvSpPr/>
          <p:nvPr/>
        </p:nvSpPr>
        <p:spPr>
          <a:xfrm>
            <a:off x="9734340" y="85710"/>
            <a:ext cx="1523132"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1085</TotalTime>
  <Words>1225</Words>
  <Application>Microsoft Office PowerPoint</Application>
  <PresentationFormat>寬螢幕</PresentationFormat>
  <Paragraphs>202</Paragraphs>
  <Slides>35</Slides>
  <Notes>13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35</vt:i4>
      </vt:variant>
    </vt:vector>
  </HeadingPairs>
  <TitlesOfParts>
    <vt:vector size="45" baseType="lpstr">
      <vt:lpstr>Arial Unicode MS</vt:lpstr>
      <vt:lpstr>华文楷体</vt:lpstr>
      <vt:lpstr>微軟正黑體</vt:lpstr>
      <vt:lpstr>新細明體</vt:lpstr>
      <vt:lpstr>標楷體</vt:lpstr>
      <vt:lpstr>Arial</vt:lpstr>
      <vt:lpstr>Calibri</vt:lpstr>
      <vt:lpstr>Corbel</vt:lpstr>
      <vt:lpstr>Times New Roman</vt:lpstr>
      <vt:lpstr>視差</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Wilson James</cp:lastModifiedBy>
  <cp:revision>103</cp:revision>
  <dcterms:created xsi:type="dcterms:W3CDTF">2017-10-21T08:02:04Z</dcterms:created>
  <dcterms:modified xsi:type="dcterms:W3CDTF">2017-10-28T02:00:02Z</dcterms:modified>
</cp:coreProperties>
</file>